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8" r:id="rId3"/>
    <p:sldId id="257" r:id="rId4"/>
    <p:sldId id="260" r:id="rId5"/>
    <p:sldId id="262" r:id="rId6"/>
    <p:sldId id="274" r:id="rId7"/>
    <p:sldId id="284" r:id="rId8"/>
    <p:sldId id="263" r:id="rId9"/>
    <p:sldId id="266" r:id="rId10"/>
    <p:sldId id="265" r:id="rId11"/>
    <p:sldId id="279" r:id="rId12"/>
    <p:sldId id="275" r:id="rId13"/>
    <p:sldId id="276" r:id="rId14"/>
    <p:sldId id="278" r:id="rId15"/>
    <p:sldId id="280" r:id="rId16"/>
    <p:sldId id="271" r:id="rId17"/>
    <p:sldId id="272" r:id="rId18"/>
    <p:sldId id="273" r:id="rId19"/>
    <p:sldId id="283" r:id="rId20"/>
    <p:sldId id="282" r:id="rId21"/>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128" autoAdjust="0"/>
    <p:restoredTop sz="94660"/>
  </p:normalViewPr>
  <p:slideViewPr>
    <p:cSldViewPr>
      <p:cViewPr varScale="1">
        <p:scale>
          <a:sx n="69" d="100"/>
          <a:sy n="69" d="100"/>
        </p:scale>
        <p:origin x="-56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10" name="Trójkąt prostokątny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ytuł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pl-PL" smtClean="0"/>
              <a:t>Kliknij, aby edytować styl</a:t>
            </a:r>
            <a:endParaRPr kumimoji="0" lang="en-US"/>
          </a:p>
        </p:txBody>
      </p:sp>
      <p:sp>
        <p:nvSpPr>
          <p:cNvPr id="17" name="Podtytuł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l-PL" smtClean="0"/>
              <a:t>Kliknij, aby edytować styl wzorca podtytułu</a:t>
            </a:r>
            <a:endParaRPr kumimoji="0" lang="en-US"/>
          </a:p>
        </p:txBody>
      </p:sp>
      <p:grpSp>
        <p:nvGrpSpPr>
          <p:cNvPr id="2" name="Grupa 1"/>
          <p:cNvGrpSpPr/>
          <p:nvPr/>
        </p:nvGrpSpPr>
        <p:grpSpPr>
          <a:xfrm>
            <a:off x="-3765" y="4953000"/>
            <a:ext cx="9147765" cy="1912088"/>
            <a:chOff x="-3765" y="4832896"/>
            <a:chExt cx="9147765" cy="2032192"/>
          </a:xfrm>
        </p:grpSpPr>
        <p:sp>
          <p:nvSpPr>
            <p:cNvPr id="7" name="Dowolny kształt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Dowolny kształt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Dowolny kształt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Łącznik prosty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Symbol zastępczy daty 29"/>
          <p:cNvSpPr>
            <a:spLocks noGrp="1"/>
          </p:cNvSpPr>
          <p:nvPr>
            <p:ph type="dt" sz="half" idx="10"/>
          </p:nvPr>
        </p:nvSpPr>
        <p:spPr/>
        <p:txBody>
          <a:bodyPr/>
          <a:lstStyle>
            <a:lvl1pPr>
              <a:defRPr>
                <a:solidFill>
                  <a:srgbClr val="FFFFFF"/>
                </a:solidFill>
              </a:defRPr>
            </a:lvl1pPr>
            <a:extLst/>
          </a:lstStyle>
          <a:p>
            <a:fld id="{5100C696-2228-412E-9A47-97F732F2FA3E}" type="datetimeFigureOut">
              <a:rPr lang="pl-PL" smtClean="0"/>
              <a:pPr/>
              <a:t>2011-11-27</a:t>
            </a:fld>
            <a:endParaRPr lang="pl-PL"/>
          </a:p>
        </p:txBody>
      </p:sp>
      <p:sp>
        <p:nvSpPr>
          <p:cNvPr id="19" name="Symbol zastępczy stopki 18"/>
          <p:cNvSpPr>
            <a:spLocks noGrp="1"/>
          </p:cNvSpPr>
          <p:nvPr>
            <p:ph type="ftr" sz="quarter" idx="11"/>
          </p:nvPr>
        </p:nvSpPr>
        <p:spPr/>
        <p:txBody>
          <a:bodyPr/>
          <a:lstStyle>
            <a:lvl1pPr>
              <a:defRPr>
                <a:solidFill>
                  <a:schemeClr val="accent1">
                    <a:tint val="20000"/>
                  </a:schemeClr>
                </a:solidFill>
              </a:defRPr>
            </a:lvl1pPr>
            <a:extLst/>
          </a:lstStyle>
          <a:p>
            <a:endParaRPr lang="pl-PL"/>
          </a:p>
        </p:txBody>
      </p:sp>
      <p:sp>
        <p:nvSpPr>
          <p:cNvPr id="27" name="Symbol zastępczy numeru slajdu 26"/>
          <p:cNvSpPr>
            <a:spLocks noGrp="1"/>
          </p:cNvSpPr>
          <p:nvPr>
            <p:ph type="sldNum" sz="quarter" idx="12"/>
          </p:nvPr>
        </p:nvSpPr>
        <p:spPr/>
        <p:txBody>
          <a:bodyPr/>
          <a:lstStyle>
            <a:lvl1pPr>
              <a:defRPr>
                <a:solidFill>
                  <a:srgbClr val="FFFFFF"/>
                </a:solidFill>
              </a:defRPr>
            </a:lvl1pPr>
            <a:extLst/>
          </a:lstStyle>
          <a:p>
            <a:fld id="{BB5D9221-ED6A-438F-91CE-A0953137EF74}"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1481329"/>
            <a:ext cx="8229600" cy="4386071"/>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5100C696-2228-412E-9A47-97F732F2FA3E}" type="datetimeFigureOut">
              <a:rPr lang="pl-PL" smtClean="0"/>
              <a:pPr/>
              <a:t>2011-11-27</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BB5D9221-ED6A-438F-91CE-A0953137EF74}"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844013" y="274640"/>
            <a:ext cx="1777470" cy="5592761"/>
          </a:xfrm>
        </p:spPr>
        <p:txBody>
          <a:bodyPr vert="eaVert"/>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41"/>
            <a:ext cx="6324600" cy="5592760"/>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5100C696-2228-412E-9A47-97F732F2FA3E}" type="datetimeFigureOut">
              <a:rPr lang="pl-PL" smtClean="0"/>
              <a:pPr/>
              <a:t>2011-11-27</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BB5D9221-ED6A-438F-91CE-A0953137EF74}"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5100C696-2228-412E-9A47-97F732F2FA3E}" type="datetimeFigureOut">
              <a:rPr lang="pl-PL" smtClean="0"/>
              <a:pPr/>
              <a:t>2011-11-27</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BB5D9221-ED6A-438F-91CE-A0953137EF74}" type="slidenum">
              <a:rPr lang="pl-PL" smtClean="0"/>
              <a:pPr/>
              <a:t>‹#›</a:t>
            </a:fld>
            <a:endParaRPr lang="pl-PL"/>
          </a:p>
        </p:txBody>
      </p:sp>
      <p:sp>
        <p:nvSpPr>
          <p:cNvPr id="7" name="Tytuł 6"/>
          <p:cNvSpPr>
            <a:spLocks noGrp="1"/>
          </p:cNvSpPr>
          <p:nvPr>
            <p:ph type="title"/>
          </p:nvPr>
        </p:nvSpPr>
        <p:spPr/>
        <p:txBody>
          <a:bodyPr rtlCol="0"/>
          <a:lstStyle>
            <a:extLst/>
          </a:lstStyle>
          <a:p>
            <a:r>
              <a:rPr kumimoji="0" lang="pl-PL" smtClean="0"/>
              <a:t>Kliknij, aby edytować styl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Ref idx="1002">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extLst/>
          </a:lstStyle>
          <a:p>
            <a:fld id="{5100C696-2228-412E-9A47-97F732F2FA3E}" type="datetimeFigureOut">
              <a:rPr lang="pl-PL" smtClean="0"/>
              <a:pPr/>
              <a:t>2011-11-27</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BB5D9221-ED6A-438F-91CE-A0953137EF74}" type="slidenum">
              <a:rPr lang="pl-PL" smtClean="0"/>
              <a:pPr/>
              <a:t>‹#›</a:t>
            </a:fld>
            <a:endParaRPr lang="pl-PL"/>
          </a:p>
        </p:txBody>
      </p:sp>
      <p:sp>
        <p:nvSpPr>
          <p:cNvPr id="7" name="Pag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Pag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bg>
      <p:bgRef idx="1002">
        <a:schemeClr val="bg1"/>
      </p:bgRef>
    </p:bg>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extLst/>
          </a:lstStyle>
          <a:p>
            <a:fld id="{5100C696-2228-412E-9A47-97F732F2FA3E}" type="datetimeFigureOut">
              <a:rPr lang="pl-PL" smtClean="0"/>
              <a:pPr/>
              <a:t>2011-11-27</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BB5D9221-ED6A-438F-91CE-A0953137EF74}" type="slidenum">
              <a:rPr lang="pl-PL" smtClean="0"/>
              <a:pPr/>
              <a:t>‹#›</a:t>
            </a:fld>
            <a:endParaRPr lang="pl-PL"/>
          </a:p>
        </p:txBody>
      </p:sp>
      <p:sp>
        <p:nvSpPr>
          <p:cNvPr id="8" name="Tytuł 7"/>
          <p:cNvSpPr>
            <a:spLocks noGrp="1"/>
          </p:cNvSpPr>
          <p:nvPr>
            <p:ph type="title"/>
          </p:nvPr>
        </p:nvSpPr>
        <p:spPr/>
        <p:txBody>
          <a:bodyPr rtlCol="0"/>
          <a:lstStyle>
            <a:extLst/>
          </a:lstStyle>
          <a:p>
            <a:r>
              <a:rPr kumimoji="0" lang="pl-PL" smtClean="0"/>
              <a:t>Kliknij, aby edytować styl</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bg>
      <p:bgRef idx="1003">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8229600" cy="1143000"/>
          </a:xfrm>
        </p:spPr>
        <p:txBody>
          <a:bodyPr anchor="ctr"/>
          <a:lstStyle>
            <a:lvl1pPr>
              <a:defRPr/>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extLst/>
          </a:lstStyle>
          <a:p>
            <a:fld id="{5100C696-2228-412E-9A47-97F732F2FA3E}" type="datetimeFigureOut">
              <a:rPr lang="pl-PL" smtClean="0"/>
              <a:pPr/>
              <a:t>2011-11-27</a:t>
            </a:fld>
            <a:endParaRPr lang="pl-PL"/>
          </a:p>
        </p:txBody>
      </p:sp>
      <p:sp>
        <p:nvSpPr>
          <p:cNvPr id="8" name="Symbol zastępczy stopki 7"/>
          <p:cNvSpPr>
            <a:spLocks noGrp="1"/>
          </p:cNvSpPr>
          <p:nvPr>
            <p:ph type="ftr" sz="quarter" idx="11"/>
          </p:nvPr>
        </p:nvSpPr>
        <p:spPr/>
        <p:txBody>
          <a:bodyPr/>
          <a:lstStyle>
            <a:extLst/>
          </a:lstStyle>
          <a:p>
            <a:endParaRPr lang="pl-PL"/>
          </a:p>
        </p:txBody>
      </p:sp>
      <p:sp>
        <p:nvSpPr>
          <p:cNvPr id="9" name="Symbol zastępczy numeru slajdu 8"/>
          <p:cNvSpPr>
            <a:spLocks noGrp="1"/>
          </p:cNvSpPr>
          <p:nvPr>
            <p:ph type="sldNum" sz="quarter" idx="12"/>
          </p:nvPr>
        </p:nvSpPr>
        <p:spPr/>
        <p:txBody>
          <a:bodyPr/>
          <a:lstStyle>
            <a:extLst/>
          </a:lstStyle>
          <a:p>
            <a:fld id="{BB5D9221-ED6A-438F-91CE-A0953137EF74}"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bg>
      <p:bgRef idx="1002">
        <a:schemeClr val="bg1"/>
      </p:bgRef>
    </p:bg>
    <p:spTree>
      <p:nvGrpSpPr>
        <p:cNvPr id="1" name=""/>
        <p:cNvGrpSpPr/>
        <p:nvPr/>
      </p:nvGrpSpPr>
      <p:grpSpPr>
        <a:xfrm>
          <a:off x="0" y="0"/>
          <a:ext cx="0" cy="0"/>
          <a:chOff x="0" y="0"/>
          <a:chExt cx="0" cy="0"/>
        </a:xfrm>
      </p:grpSpPr>
      <p:sp>
        <p:nvSpPr>
          <p:cNvPr id="3" name="Symbol zastępczy daty 2"/>
          <p:cNvSpPr>
            <a:spLocks noGrp="1"/>
          </p:cNvSpPr>
          <p:nvPr>
            <p:ph type="dt" sz="half" idx="10"/>
          </p:nvPr>
        </p:nvSpPr>
        <p:spPr/>
        <p:txBody>
          <a:bodyPr/>
          <a:lstStyle>
            <a:extLst/>
          </a:lstStyle>
          <a:p>
            <a:fld id="{5100C696-2228-412E-9A47-97F732F2FA3E}" type="datetimeFigureOut">
              <a:rPr lang="pl-PL" smtClean="0"/>
              <a:pPr/>
              <a:t>2011-11-27</a:t>
            </a:fld>
            <a:endParaRPr lang="pl-PL"/>
          </a:p>
        </p:txBody>
      </p:sp>
      <p:sp>
        <p:nvSpPr>
          <p:cNvPr id="4" name="Symbol zastępczy stopki 3"/>
          <p:cNvSpPr>
            <a:spLocks noGrp="1"/>
          </p:cNvSpPr>
          <p:nvPr>
            <p:ph type="ftr" sz="quarter" idx="11"/>
          </p:nvPr>
        </p:nvSpPr>
        <p:spPr/>
        <p:txBody>
          <a:bodyPr/>
          <a:lstStyle>
            <a:extLst/>
          </a:lstStyle>
          <a:p>
            <a:endParaRPr lang="pl-PL"/>
          </a:p>
        </p:txBody>
      </p:sp>
      <p:sp>
        <p:nvSpPr>
          <p:cNvPr id="5" name="Symbol zastępczy numeru slajdu 4"/>
          <p:cNvSpPr>
            <a:spLocks noGrp="1"/>
          </p:cNvSpPr>
          <p:nvPr>
            <p:ph type="sldNum" sz="quarter" idx="12"/>
          </p:nvPr>
        </p:nvSpPr>
        <p:spPr/>
        <p:txBody>
          <a:bodyPr/>
          <a:lstStyle>
            <a:extLst/>
          </a:lstStyle>
          <a:p>
            <a:fld id="{BB5D9221-ED6A-438F-91CE-A0953137EF74}" type="slidenum">
              <a:rPr lang="pl-PL" smtClean="0"/>
              <a:pPr/>
              <a:t>‹#›</a:t>
            </a:fld>
            <a:endParaRPr lang="pl-PL"/>
          </a:p>
        </p:txBody>
      </p:sp>
      <p:sp>
        <p:nvSpPr>
          <p:cNvPr id="6" name="Tytuł 5"/>
          <p:cNvSpPr>
            <a:spLocks noGrp="1"/>
          </p:cNvSpPr>
          <p:nvPr>
            <p:ph type="title"/>
          </p:nvPr>
        </p:nvSpPr>
        <p:spPr/>
        <p:txBody>
          <a:bodyPr rtlCol="0"/>
          <a:lstStyle>
            <a:extLst/>
          </a:lstStyle>
          <a:p>
            <a:r>
              <a:rPr kumimoji="0" lang="pl-PL" smtClean="0"/>
              <a:t>Kliknij, aby edytować styl</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extLst/>
          </a:lstStyle>
          <a:p>
            <a:fld id="{5100C696-2228-412E-9A47-97F732F2FA3E}" type="datetimeFigureOut">
              <a:rPr lang="pl-PL" smtClean="0"/>
              <a:pPr/>
              <a:t>2011-11-27</a:t>
            </a:fld>
            <a:endParaRPr lang="pl-PL"/>
          </a:p>
        </p:txBody>
      </p:sp>
      <p:sp>
        <p:nvSpPr>
          <p:cNvPr id="3" name="Symbol zastępczy stopki 2"/>
          <p:cNvSpPr>
            <a:spLocks noGrp="1"/>
          </p:cNvSpPr>
          <p:nvPr>
            <p:ph type="ftr" sz="quarter" idx="11"/>
          </p:nvPr>
        </p:nvSpPr>
        <p:spPr/>
        <p:txBody>
          <a:bodyPr/>
          <a:lstStyle>
            <a:extLst/>
          </a:lstStyle>
          <a:p>
            <a:endParaRPr lang="pl-PL"/>
          </a:p>
        </p:txBody>
      </p:sp>
      <p:sp>
        <p:nvSpPr>
          <p:cNvPr id="4" name="Symbol zastępczy numeru slajdu 3"/>
          <p:cNvSpPr>
            <a:spLocks noGrp="1"/>
          </p:cNvSpPr>
          <p:nvPr>
            <p:ph type="sldNum" sz="quarter" idx="12"/>
          </p:nvPr>
        </p:nvSpPr>
        <p:spPr/>
        <p:txBody>
          <a:bodyPr/>
          <a:lstStyle>
            <a:extLst/>
          </a:lstStyle>
          <a:p>
            <a:fld id="{BB5D9221-ED6A-438F-91CE-A0953137EF74}"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bg>
      <p:bgRef idx="1003">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pl-PL" smtClean="0"/>
              <a:t>Kliknij, aby edytować styl</a:t>
            </a:r>
            <a:endParaRPr kumimoji="0" lang="en-US"/>
          </a:p>
        </p:txBody>
      </p:sp>
      <p:sp>
        <p:nvSpPr>
          <p:cNvPr id="3" name="Symbol zastępczy tekstu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a:xfrm>
            <a:off x="6727032" y="6407944"/>
            <a:ext cx="1920240" cy="365760"/>
          </a:xfrm>
        </p:spPr>
        <p:txBody>
          <a:bodyPr/>
          <a:lstStyle>
            <a:extLst/>
          </a:lstStyle>
          <a:p>
            <a:fld id="{5100C696-2228-412E-9A47-97F732F2FA3E}" type="datetimeFigureOut">
              <a:rPr lang="pl-PL" smtClean="0"/>
              <a:pPr/>
              <a:t>2011-11-27</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BB5D9221-ED6A-438F-91CE-A0953137EF74}"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bg>
      <p:bgRef idx="1002">
        <a:schemeClr val="bg1"/>
      </p:bgRef>
    </p:bg>
    <p:spTree>
      <p:nvGrpSpPr>
        <p:cNvPr id="1" name=""/>
        <p:cNvGrpSpPr/>
        <p:nvPr/>
      </p:nvGrpSpPr>
      <p:grpSpPr>
        <a:xfrm>
          <a:off x="0" y="0"/>
          <a:ext cx="0" cy="0"/>
          <a:chOff x="0" y="0"/>
          <a:chExt cx="0" cy="0"/>
        </a:xfrm>
      </p:grpSpPr>
      <p:sp>
        <p:nvSpPr>
          <p:cNvPr id="4" name="Symbol zastępczy tekstu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pl-PL" smtClean="0"/>
              <a:t>Kliknij, aby edytować style wzorca tekstu</a:t>
            </a:r>
          </a:p>
        </p:txBody>
      </p:sp>
      <p:sp>
        <p:nvSpPr>
          <p:cNvPr id="3" name="Symbol zastępczy obrazu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pl-PL" smtClean="0"/>
              <a:t>Kliknij ikonę, aby dodać obraz</a:t>
            </a:r>
            <a:endParaRPr kumimoji="0" lang="en-US" dirty="0"/>
          </a:p>
        </p:txBody>
      </p:sp>
      <p:sp>
        <p:nvSpPr>
          <p:cNvPr id="5" name="Symbol zastępczy daty 4"/>
          <p:cNvSpPr>
            <a:spLocks noGrp="1"/>
          </p:cNvSpPr>
          <p:nvPr>
            <p:ph type="dt" sz="half" idx="10"/>
          </p:nvPr>
        </p:nvSpPr>
        <p:spPr/>
        <p:txBody>
          <a:bodyPr/>
          <a:lstStyle>
            <a:lvl1pPr>
              <a:defRPr>
                <a:solidFill>
                  <a:schemeClr val="tx1"/>
                </a:solidFill>
              </a:defRPr>
            </a:lvl1pPr>
            <a:extLst/>
          </a:lstStyle>
          <a:p>
            <a:fld id="{5100C696-2228-412E-9A47-97F732F2FA3E}" type="datetimeFigureOut">
              <a:rPr lang="pl-PL" smtClean="0"/>
              <a:pPr/>
              <a:t>2011-11-27</a:t>
            </a:fld>
            <a:endParaRPr lang="pl-PL"/>
          </a:p>
        </p:txBody>
      </p:sp>
      <p:sp>
        <p:nvSpPr>
          <p:cNvPr id="6" name="Symbol zastępczy stopki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pl-PL"/>
          </a:p>
        </p:txBody>
      </p:sp>
      <p:sp>
        <p:nvSpPr>
          <p:cNvPr id="7" name="Symbol zastępczy numeru slajdu 6"/>
          <p:cNvSpPr>
            <a:spLocks noGrp="1"/>
          </p:cNvSpPr>
          <p:nvPr>
            <p:ph type="sldNum" sz="quarter" idx="12"/>
          </p:nvPr>
        </p:nvSpPr>
        <p:spPr/>
        <p:txBody>
          <a:bodyPr/>
          <a:lstStyle>
            <a:lvl1pPr>
              <a:defRPr>
                <a:solidFill>
                  <a:schemeClr val="tx1"/>
                </a:solidFill>
              </a:defRPr>
            </a:lvl1pPr>
            <a:extLst/>
          </a:lstStyle>
          <a:p>
            <a:fld id="{BB5D9221-ED6A-438F-91CE-A0953137EF74}" type="slidenum">
              <a:rPr lang="pl-PL" smtClean="0"/>
              <a:pPr/>
              <a:t>‹#›</a:t>
            </a:fld>
            <a:endParaRPr lang="pl-PL"/>
          </a:p>
        </p:txBody>
      </p:sp>
      <p:sp>
        <p:nvSpPr>
          <p:cNvPr id="2" name="Tytuł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pl-PL" smtClean="0"/>
              <a:t>Kliknij, aby edytować styl</a:t>
            </a:r>
            <a:endParaRPr kumimoji="0" lang="en-US"/>
          </a:p>
        </p:txBody>
      </p:sp>
      <p:sp>
        <p:nvSpPr>
          <p:cNvPr id="8" name="Dowolny kształt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Dowolny kształt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ójkąt prostokątny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Łącznik prosty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Pag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Pag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Dowolny kształt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Dowolny kształt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ójkąt prostokątny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Łącznik prosty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ymbol zastępczy tytułu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pl-PL" smtClean="0"/>
              <a:t>Kliknij, aby edytować styl</a:t>
            </a:r>
            <a:endParaRPr kumimoji="0" lang="en-US"/>
          </a:p>
        </p:txBody>
      </p:sp>
      <p:sp>
        <p:nvSpPr>
          <p:cNvPr id="30" name="Symbol zastępczy tekstu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0" name="Symbol zastępczy daty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100C696-2228-412E-9A47-97F732F2FA3E}" type="datetimeFigureOut">
              <a:rPr lang="pl-PL" smtClean="0"/>
              <a:pPr/>
              <a:t>2011-11-27</a:t>
            </a:fld>
            <a:endParaRPr lang="pl-PL"/>
          </a:p>
        </p:txBody>
      </p:sp>
      <p:sp>
        <p:nvSpPr>
          <p:cNvPr id="22" name="Symbol zastępczy stopki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pl-PL"/>
          </a:p>
        </p:txBody>
      </p:sp>
      <p:sp>
        <p:nvSpPr>
          <p:cNvPr id="18" name="Symbol zastępczy numeru slajdu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B5D9221-ED6A-438F-91CE-A0953137EF74}"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714348" y="2000240"/>
            <a:ext cx="7772400" cy="1829761"/>
          </a:xfrm>
        </p:spPr>
        <p:txBody>
          <a:bodyPr>
            <a:normAutofit/>
          </a:bodyPr>
          <a:lstStyle/>
          <a:p>
            <a:pPr algn="ctr"/>
            <a:r>
              <a:rPr lang="pl-PL" sz="9600" dirty="0" smtClean="0"/>
              <a:t>Copywriter</a:t>
            </a:r>
            <a:endParaRPr lang="pl-PL" sz="9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214282" y="1214422"/>
            <a:ext cx="8472518" cy="4792869"/>
          </a:xfrm>
        </p:spPr>
        <p:txBody>
          <a:bodyPr>
            <a:normAutofit/>
          </a:bodyPr>
          <a:lstStyle/>
          <a:p>
            <a:pPr>
              <a:buNone/>
            </a:pPr>
            <a:r>
              <a:rPr lang="pl-PL" dirty="0" smtClean="0"/>
              <a:t>	Copywriter pracuje w agencji reklamowej. Najpierw trafia do kilku działów po kolei, a dopiero potem zostaje zatrudniony jako copywriter. Możliwa jest też inna droga: błyskotliwa odpowiedź na ogłoszenie w prasie i zatrudnienie bezpośrednio na to stanowisko. Są przed nim dwa szczeble kariery: copywriter i senior copywriter, który kieruje zespołem copywriterów.</a:t>
            </a:r>
            <a:endParaRPr lang="pl-PL" dirty="0"/>
          </a:p>
        </p:txBody>
      </p:sp>
      <p:sp>
        <p:nvSpPr>
          <p:cNvPr id="3" name="Tytuł 2"/>
          <p:cNvSpPr>
            <a:spLocks noGrp="1"/>
          </p:cNvSpPr>
          <p:nvPr>
            <p:ph type="title"/>
          </p:nvPr>
        </p:nvSpPr>
        <p:spPr>
          <a:xfrm>
            <a:off x="428596" y="214290"/>
            <a:ext cx="8229600" cy="1011222"/>
          </a:xfrm>
        </p:spPr>
        <p:txBody>
          <a:bodyPr/>
          <a:lstStyle/>
          <a:p>
            <a:pPr algn="ctr"/>
            <a:r>
              <a:rPr lang="pl-PL" dirty="0" smtClean="0"/>
              <a:t>Gdzie do pracy?</a:t>
            </a:r>
            <a:endParaRPr lang="pl-PL" dirty="0"/>
          </a:p>
        </p:txBody>
      </p:sp>
      <p:pic>
        <p:nvPicPr>
          <p:cNvPr id="4" name="Obraz 3" descr="3839761-ludzie-id-do-kierunku--kariera.jpg"/>
          <p:cNvPicPr>
            <a:picLocks noChangeAspect="1"/>
          </p:cNvPicPr>
          <p:nvPr/>
        </p:nvPicPr>
        <p:blipFill>
          <a:blip r:embed="rId2"/>
          <a:stretch>
            <a:fillRect/>
          </a:stretch>
        </p:blipFill>
        <p:spPr>
          <a:xfrm>
            <a:off x="4500562" y="4643446"/>
            <a:ext cx="3118032" cy="1928802"/>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428596" y="928670"/>
            <a:ext cx="8229600" cy="1143000"/>
          </a:xfrm>
        </p:spPr>
        <p:txBody>
          <a:bodyPr>
            <a:normAutofit fontScale="90000"/>
          </a:bodyPr>
          <a:lstStyle/>
          <a:p>
            <a:pPr algn="ctr"/>
            <a:r>
              <a:rPr lang="pl-PL" dirty="0" smtClean="0"/>
              <a:t>Wymagania, które należy spełniać aby zdobyć takie stanowisko:</a:t>
            </a:r>
            <a:endParaRPr lang="pl-PL" dirty="0"/>
          </a:p>
        </p:txBody>
      </p:sp>
      <p:pic>
        <p:nvPicPr>
          <p:cNvPr id="5" name="Obraz 4" descr="3890761-ludzie-id--do-kierunku--sukces.jpg"/>
          <p:cNvPicPr>
            <a:picLocks noChangeAspect="1"/>
          </p:cNvPicPr>
          <p:nvPr/>
        </p:nvPicPr>
        <p:blipFill>
          <a:blip r:embed="rId2"/>
          <a:stretch>
            <a:fillRect/>
          </a:stretch>
        </p:blipFill>
        <p:spPr>
          <a:xfrm>
            <a:off x="2786050" y="2571744"/>
            <a:ext cx="3810000" cy="345757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 y="642918"/>
            <a:ext cx="8229600" cy="5364373"/>
          </a:xfrm>
        </p:spPr>
        <p:txBody>
          <a:bodyPr>
            <a:normAutofit/>
          </a:bodyPr>
          <a:lstStyle/>
          <a:p>
            <a:r>
              <a:rPr lang="pl-PL" dirty="0" smtClean="0"/>
              <a:t>lekkie pióro, znajomość zasad polskiej ortografii i gramatyki oraz zasad redagowania tekstów, </a:t>
            </a:r>
            <a:r>
              <a:rPr lang="pl-PL" dirty="0" smtClean="0"/>
              <a:t>kreatywność językowa, </a:t>
            </a:r>
            <a:r>
              <a:rPr lang="pl-PL" dirty="0" smtClean="0"/>
              <a:t>umiejętność wyrażania </a:t>
            </a:r>
            <a:r>
              <a:rPr lang="pl-PL" dirty="0" smtClean="0"/>
              <a:t>myśli</a:t>
            </a:r>
            <a:r>
              <a:rPr lang="pl-PL" dirty="0" smtClean="0"/>
              <a:t/>
            </a:r>
            <a:br>
              <a:rPr lang="pl-PL" dirty="0" smtClean="0"/>
            </a:br>
            <a:endParaRPr lang="pl-PL" dirty="0"/>
          </a:p>
        </p:txBody>
      </p:sp>
      <p:pic>
        <p:nvPicPr>
          <p:cNvPr id="4098" name="Picture 2"/>
          <p:cNvPicPr>
            <a:picLocks noChangeAspect="1" noChangeArrowheads="1"/>
          </p:cNvPicPr>
          <p:nvPr/>
        </p:nvPicPr>
        <p:blipFill>
          <a:blip r:embed="rId2"/>
          <a:srcRect/>
          <a:stretch>
            <a:fillRect/>
          </a:stretch>
        </p:blipFill>
        <p:spPr bwMode="auto">
          <a:xfrm>
            <a:off x="642910" y="3429000"/>
            <a:ext cx="3525875" cy="1981206"/>
          </a:xfrm>
          <a:prstGeom prst="rect">
            <a:avLst/>
          </a:prstGeom>
          <a:noFill/>
          <a:ln w="9525">
            <a:noFill/>
            <a:miter lim="800000"/>
            <a:headEnd/>
            <a:tailEnd/>
          </a:ln>
          <a:effectLst/>
        </p:spPr>
      </p:pic>
      <p:pic>
        <p:nvPicPr>
          <p:cNvPr id="5" name="Picture 2"/>
          <p:cNvPicPr>
            <a:picLocks noChangeAspect="1" noChangeArrowheads="1"/>
          </p:cNvPicPr>
          <p:nvPr/>
        </p:nvPicPr>
        <p:blipFill>
          <a:blip r:embed="rId3"/>
          <a:srcRect/>
          <a:stretch>
            <a:fillRect/>
          </a:stretch>
        </p:blipFill>
        <p:spPr bwMode="auto">
          <a:xfrm>
            <a:off x="4786314" y="3714752"/>
            <a:ext cx="3524243" cy="26431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 y="357166"/>
            <a:ext cx="8229600" cy="5650125"/>
          </a:xfrm>
        </p:spPr>
        <p:txBody>
          <a:bodyPr/>
          <a:lstStyle/>
          <a:p>
            <a:r>
              <a:rPr lang="pl-PL" dirty="0" smtClean="0"/>
              <a:t>wysoka kultura osobista, odpowiedzialność i umiejętność organizowania czasu pracy oraz eksponowania wartości produktu </a:t>
            </a:r>
          </a:p>
          <a:p>
            <a:r>
              <a:rPr lang="pl-PL" dirty="0" smtClean="0"/>
              <a:t>znajomość zasad komunikacji masowej</a:t>
            </a:r>
            <a:endParaRPr lang="pl-PL" dirty="0"/>
          </a:p>
        </p:txBody>
      </p:sp>
      <p:pic>
        <p:nvPicPr>
          <p:cNvPr id="5" name="Obraz 4" descr="iStock_000004867985XSmall.jpg"/>
          <p:cNvPicPr>
            <a:picLocks noChangeAspect="1"/>
          </p:cNvPicPr>
          <p:nvPr/>
        </p:nvPicPr>
        <p:blipFill>
          <a:blip r:embed="rId2"/>
          <a:stretch>
            <a:fillRect/>
          </a:stretch>
        </p:blipFill>
        <p:spPr>
          <a:xfrm>
            <a:off x="642910" y="2643182"/>
            <a:ext cx="4511084" cy="3071834"/>
          </a:xfrm>
          <a:prstGeom prst="rect">
            <a:avLst/>
          </a:prstGeom>
        </p:spPr>
      </p:pic>
      <p:pic>
        <p:nvPicPr>
          <p:cNvPr id="5122" name="Picture 2"/>
          <p:cNvPicPr>
            <a:picLocks noChangeAspect="1" noChangeArrowheads="1"/>
          </p:cNvPicPr>
          <p:nvPr/>
        </p:nvPicPr>
        <p:blipFill>
          <a:blip r:embed="rId3"/>
          <a:srcRect/>
          <a:stretch>
            <a:fillRect/>
          </a:stretch>
        </p:blipFill>
        <p:spPr bwMode="auto">
          <a:xfrm>
            <a:off x="5857884" y="3429000"/>
            <a:ext cx="2885122" cy="265270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 y="857232"/>
            <a:ext cx="8229600" cy="5150059"/>
          </a:xfrm>
        </p:spPr>
        <p:txBody>
          <a:bodyPr/>
          <a:lstStyle/>
          <a:p>
            <a:r>
              <a:rPr lang="pl-PL" dirty="0" smtClean="0"/>
              <a:t>podstawowa znajomość języka angielskiego (w piśmie)</a:t>
            </a:r>
          </a:p>
          <a:p>
            <a:r>
              <a:rPr lang="pl-PL" dirty="0" smtClean="0"/>
              <a:t>znajomość </a:t>
            </a:r>
            <a:r>
              <a:rPr lang="pl-PL" dirty="0" smtClean="0"/>
              <a:t>gwar, </a:t>
            </a:r>
            <a:r>
              <a:rPr lang="pl-PL" dirty="0" smtClean="0"/>
              <a:t>podpatrywanie </a:t>
            </a:r>
            <a:r>
              <a:rPr lang="pl-PL" dirty="0" smtClean="0"/>
              <a:t>różnych środowisk, slangów, </a:t>
            </a:r>
            <a:endParaRPr lang="pl-PL" dirty="0"/>
          </a:p>
        </p:txBody>
      </p:sp>
      <p:pic>
        <p:nvPicPr>
          <p:cNvPr id="1026" name="Picture 2"/>
          <p:cNvPicPr>
            <a:picLocks noChangeAspect="1" noChangeArrowheads="1"/>
          </p:cNvPicPr>
          <p:nvPr/>
        </p:nvPicPr>
        <p:blipFill>
          <a:blip r:embed="rId2"/>
          <a:srcRect/>
          <a:stretch>
            <a:fillRect/>
          </a:stretch>
        </p:blipFill>
        <p:spPr bwMode="auto">
          <a:xfrm>
            <a:off x="4500562" y="3071810"/>
            <a:ext cx="4017243" cy="3255532"/>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l="11325" r="4544"/>
          <a:stretch>
            <a:fillRect/>
          </a:stretch>
        </p:blipFill>
        <p:spPr bwMode="auto">
          <a:xfrm>
            <a:off x="571472" y="3336216"/>
            <a:ext cx="2928958" cy="231686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500034" y="571480"/>
            <a:ext cx="8229600" cy="5435811"/>
          </a:xfrm>
        </p:spPr>
        <p:txBody>
          <a:bodyPr/>
          <a:lstStyle/>
          <a:p>
            <a:r>
              <a:rPr lang="pl-PL" dirty="0" smtClean="0"/>
              <a:t>wyszukiwanie, pozyskiwanie i opracowywanie materiałów, poczucie rzeczywistości, humor</a:t>
            </a:r>
          </a:p>
          <a:p>
            <a:r>
              <a:rPr lang="pl-PL" dirty="0" smtClean="0"/>
              <a:t>umiejętność twórczego połączenia w całość elementów języka, obrazu i dźwięku</a:t>
            </a:r>
          </a:p>
          <a:p>
            <a:pPr>
              <a:buNone/>
            </a:pPr>
            <a:r>
              <a:rPr lang="pl-PL" dirty="0" smtClean="0"/>
              <a:t/>
            </a:r>
            <a:br>
              <a:rPr lang="pl-PL" dirty="0" smtClean="0"/>
            </a:br>
            <a:endParaRPr lang="pl-PL" dirty="0"/>
          </a:p>
        </p:txBody>
      </p:sp>
      <p:pic>
        <p:nvPicPr>
          <p:cNvPr id="4" name="Obraz 3" descr="t.jpg"/>
          <p:cNvPicPr>
            <a:picLocks noChangeAspect="1"/>
          </p:cNvPicPr>
          <p:nvPr/>
        </p:nvPicPr>
        <p:blipFill>
          <a:blip r:embed="rId2"/>
          <a:srcRect t="17078" b="17457"/>
          <a:stretch>
            <a:fillRect/>
          </a:stretch>
        </p:blipFill>
        <p:spPr>
          <a:xfrm>
            <a:off x="4143372" y="5214950"/>
            <a:ext cx="4462073" cy="1291559"/>
          </a:xfrm>
          <a:prstGeom prst="rect">
            <a:avLst/>
          </a:prstGeom>
        </p:spPr>
      </p:pic>
      <p:pic>
        <p:nvPicPr>
          <p:cNvPr id="5" name="Obraz 4" descr="3824171-ludzie-id-do-kierunku--idea.jpg"/>
          <p:cNvPicPr>
            <a:picLocks noChangeAspect="1"/>
          </p:cNvPicPr>
          <p:nvPr/>
        </p:nvPicPr>
        <p:blipFill>
          <a:blip r:embed="rId3"/>
          <a:stretch>
            <a:fillRect/>
          </a:stretch>
        </p:blipFill>
        <p:spPr>
          <a:xfrm>
            <a:off x="642910" y="2857496"/>
            <a:ext cx="3288171" cy="2185238"/>
          </a:xfrm>
          <a:prstGeom prst="rect">
            <a:avLst/>
          </a:prstGeom>
        </p:spPr>
      </p:pic>
      <p:pic>
        <p:nvPicPr>
          <p:cNvPr id="7170" name="Picture 2"/>
          <p:cNvPicPr>
            <a:picLocks noChangeAspect="1" noChangeArrowheads="1"/>
          </p:cNvPicPr>
          <p:nvPr/>
        </p:nvPicPr>
        <p:blipFill>
          <a:blip r:embed="rId4"/>
          <a:srcRect t="8621"/>
          <a:stretch>
            <a:fillRect/>
          </a:stretch>
        </p:blipFill>
        <p:spPr bwMode="auto">
          <a:xfrm>
            <a:off x="4500562" y="2357430"/>
            <a:ext cx="3333750" cy="302894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endParaRPr lang="pl-PL" dirty="0" smtClean="0"/>
          </a:p>
          <a:p>
            <a:pPr>
              <a:buNone/>
            </a:pPr>
            <a:r>
              <a:rPr lang="pl-PL" dirty="0" smtClean="0"/>
              <a:t>	Za pomysły płaci się dobrze. Copywriter w średniej wielkości agencji może zarobić brutto 8 tys. zł, a senior copywriter w agencji sieciowej 11 tys. lub nawet 15 tys. zł. Oczywiście są i takie, gdzie zarabia się tylko 3 tys. zł.</a:t>
            </a:r>
            <a:endParaRPr lang="pl-PL" dirty="0"/>
          </a:p>
        </p:txBody>
      </p:sp>
      <p:sp>
        <p:nvSpPr>
          <p:cNvPr id="3" name="Tytuł 2"/>
          <p:cNvSpPr>
            <a:spLocks noGrp="1"/>
          </p:cNvSpPr>
          <p:nvPr>
            <p:ph type="title"/>
          </p:nvPr>
        </p:nvSpPr>
        <p:spPr/>
        <p:txBody>
          <a:bodyPr/>
          <a:lstStyle/>
          <a:p>
            <a:pPr algn="ctr"/>
            <a:r>
              <a:rPr lang="pl-PL" dirty="0" smtClean="0"/>
              <a:t>Zarobki</a:t>
            </a:r>
            <a:endParaRPr lang="pl-PL" dirty="0"/>
          </a:p>
        </p:txBody>
      </p:sp>
      <p:pic>
        <p:nvPicPr>
          <p:cNvPr id="5" name="Obraz 4" descr="3947189-ludzie-id-do-kierunku--biznes-koncepcyjny-biznesu-ilustracji.jpg"/>
          <p:cNvPicPr>
            <a:picLocks noChangeAspect="1"/>
          </p:cNvPicPr>
          <p:nvPr/>
        </p:nvPicPr>
        <p:blipFill>
          <a:blip r:embed="rId2"/>
          <a:stretch>
            <a:fillRect/>
          </a:stretch>
        </p:blipFill>
        <p:spPr>
          <a:xfrm>
            <a:off x="3357554" y="4357694"/>
            <a:ext cx="2928958" cy="2158179"/>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457200" y="274638"/>
            <a:ext cx="8229600" cy="1368412"/>
          </a:xfrm>
        </p:spPr>
        <p:txBody>
          <a:bodyPr>
            <a:normAutofit/>
          </a:bodyPr>
          <a:lstStyle/>
          <a:p>
            <a:pPr algn="ctr"/>
            <a:r>
              <a:rPr lang="pl-PL" dirty="0" smtClean="0"/>
              <a:t>Najbardziej przyciągające uwagę teksty reklam: </a:t>
            </a:r>
            <a:endParaRPr lang="pl-PL" dirty="0"/>
          </a:p>
        </p:txBody>
      </p:sp>
      <p:pic>
        <p:nvPicPr>
          <p:cNvPr id="9218" name="Picture 2"/>
          <p:cNvPicPr>
            <a:picLocks noChangeAspect="1" noChangeArrowheads="1"/>
          </p:cNvPicPr>
          <p:nvPr/>
        </p:nvPicPr>
        <p:blipFill>
          <a:blip r:embed="rId2"/>
          <a:srcRect/>
          <a:stretch>
            <a:fillRect/>
          </a:stretch>
        </p:blipFill>
        <p:spPr bwMode="auto">
          <a:xfrm>
            <a:off x="642910" y="1928802"/>
            <a:ext cx="1905000" cy="1495425"/>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a:srcRect/>
          <a:stretch>
            <a:fillRect/>
          </a:stretch>
        </p:blipFill>
        <p:spPr bwMode="auto">
          <a:xfrm>
            <a:off x="6215074" y="1714488"/>
            <a:ext cx="2428892" cy="1308903"/>
          </a:xfrm>
          <a:prstGeom prst="rect">
            <a:avLst/>
          </a:prstGeom>
          <a:noFill/>
          <a:ln w="9525">
            <a:noFill/>
            <a:miter lim="800000"/>
            <a:headEnd/>
            <a:tailEnd/>
          </a:ln>
          <a:effectLst/>
        </p:spPr>
      </p:pic>
      <p:pic>
        <p:nvPicPr>
          <p:cNvPr id="9220" name="Picture 4"/>
          <p:cNvPicPr>
            <a:picLocks noChangeAspect="1" noChangeArrowheads="1"/>
          </p:cNvPicPr>
          <p:nvPr/>
        </p:nvPicPr>
        <p:blipFill>
          <a:blip r:embed="rId4"/>
          <a:srcRect l="7500" t="15000" r="9776" b="4999"/>
          <a:stretch>
            <a:fillRect/>
          </a:stretch>
        </p:blipFill>
        <p:spPr bwMode="auto">
          <a:xfrm>
            <a:off x="5072066" y="3143248"/>
            <a:ext cx="3857652" cy="3357586"/>
          </a:xfrm>
          <a:prstGeom prst="rect">
            <a:avLst/>
          </a:prstGeom>
          <a:noFill/>
          <a:ln w="9525">
            <a:noFill/>
            <a:miter lim="800000"/>
            <a:headEnd/>
            <a:tailEnd/>
          </a:ln>
          <a:effectLst/>
        </p:spPr>
      </p:pic>
      <p:pic>
        <p:nvPicPr>
          <p:cNvPr id="9221" name="Picture 5"/>
          <p:cNvPicPr>
            <a:picLocks noChangeAspect="1" noChangeArrowheads="1"/>
          </p:cNvPicPr>
          <p:nvPr/>
        </p:nvPicPr>
        <p:blipFill>
          <a:blip r:embed="rId5"/>
          <a:srcRect/>
          <a:stretch>
            <a:fillRect/>
          </a:stretch>
        </p:blipFill>
        <p:spPr bwMode="auto">
          <a:xfrm>
            <a:off x="3143240" y="1714488"/>
            <a:ext cx="1812066" cy="2724139"/>
          </a:xfrm>
          <a:prstGeom prst="rect">
            <a:avLst/>
          </a:prstGeom>
          <a:noFill/>
          <a:ln w="9525">
            <a:noFill/>
            <a:miter lim="800000"/>
            <a:headEnd/>
            <a:tailEnd/>
          </a:ln>
          <a:effectLst/>
        </p:spPr>
      </p:pic>
      <p:pic>
        <p:nvPicPr>
          <p:cNvPr id="9222" name="Picture 6"/>
          <p:cNvPicPr>
            <a:picLocks noChangeAspect="1" noChangeArrowheads="1"/>
          </p:cNvPicPr>
          <p:nvPr/>
        </p:nvPicPr>
        <p:blipFill>
          <a:blip r:embed="rId6"/>
          <a:srcRect/>
          <a:stretch>
            <a:fillRect/>
          </a:stretch>
        </p:blipFill>
        <p:spPr bwMode="auto">
          <a:xfrm>
            <a:off x="285720" y="3786190"/>
            <a:ext cx="2857500" cy="1609725"/>
          </a:xfrm>
          <a:prstGeom prst="rect">
            <a:avLst/>
          </a:prstGeom>
          <a:noFill/>
          <a:ln w="9525">
            <a:noFill/>
            <a:miter lim="800000"/>
            <a:headEnd/>
            <a:tailEnd/>
          </a:ln>
          <a:effectLst/>
        </p:spPr>
      </p:pic>
      <p:sp>
        <p:nvSpPr>
          <p:cNvPr id="11" name="pole tekstowe 10"/>
          <p:cNvSpPr txBox="1"/>
          <p:nvPr/>
        </p:nvSpPr>
        <p:spPr>
          <a:xfrm>
            <a:off x="285720" y="5357826"/>
            <a:ext cx="2857520" cy="64294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l-PL" b="1" dirty="0" smtClean="0"/>
              <a:t>Kasztanki, Tiki taki i Malaga…</a:t>
            </a:r>
            <a:endParaRPr lang="pl-PL"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l="8000" t="44156" r="8000" b="12987"/>
          <a:stretch>
            <a:fillRect/>
          </a:stretch>
        </p:blipFill>
        <p:spPr bwMode="auto">
          <a:xfrm>
            <a:off x="5000628" y="1928802"/>
            <a:ext cx="4000528" cy="1571636"/>
          </a:xfrm>
          <a:prstGeom prst="rect">
            <a:avLst/>
          </a:prstGeom>
          <a:noFill/>
          <a:ln w="9525">
            <a:noFill/>
            <a:miter lim="800000"/>
            <a:headEnd/>
            <a:tailEnd/>
          </a:ln>
          <a:effectLst/>
        </p:spPr>
      </p:pic>
      <p:pic>
        <p:nvPicPr>
          <p:cNvPr id="10243" name="Picture 3"/>
          <p:cNvPicPr>
            <a:picLocks noChangeAspect="1" noChangeArrowheads="1"/>
          </p:cNvPicPr>
          <p:nvPr/>
        </p:nvPicPr>
        <p:blipFill>
          <a:blip r:embed="rId3"/>
          <a:srcRect t="6250" b="4687"/>
          <a:stretch>
            <a:fillRect/>
          </a:stretch>
        </p:blipFill>
        <p:spPr bwMode="auto">
          <a:xfrm>
            <a:off x="642910" y="357166"/>
            <a:ext cx="4277895" cy="2857520"/>
          </a:xfrm>
          <a:prstGeom prst="rect">
            <a:avLst/>
          </a:prstGeom>
          <a:noFill/>
          <a:ln w="9525">
            <a:noFill/>
            <a:miter lim="800000"/>
            <a:headEnd/>
            <a:tailEnd/>
          </a:ln>
          <a:effectLst/>
        </p:spPr>
      </p:pic>
      <p:pic>
        <p:nvPicPr>
          <p:cNvPr id="10244" name="Picture 4"/>
          <p:cNvPicPr>
            <a:picLocks noChangeAspect="1" noChangeArrowheads="1"/>
          </p:cNvPicPr>
          <p:nvPr/>
        </p:nvPicPr>
        <p:blipFill>
          <a:blip r:embed="rId4"/>
          <a:srcRect/>
          <a:stretch>
            <a:fillRect/>
          </a:stretch>
        </p:blipFill>
        <p:spPr bwMode="auto">
          <a:xfrm>
            <a:off x="5286380" y="500042"/>
            <a:ext cx="3429000" cy="857250"/>
          </a:xfrm>
          <a:prstGeom prst="rect">
            <a:avLst/>
          </a:prstGeom>
          <a:noFill/>
          <a:ln w="9525">
            <a:noFill/>
            <a:miter lim="800000"/>
            <a:headEnd/>
            <a:tailEnd/>
          </a:ln>
          <a:effectLst/>
        </p:spPr>
      </p:pic>
      <p:pic>
        <p:nvPicPr>
          <p:cNvPr id="10246" name="Picture 6"/>
          <p:cNvPicPr>
            <a:picLocks noChangeAspect="1" noChangeArrowheads="1"/>
          </p:cNvPicPr>
          <p:nvPr/>
        </p:nvPicPr>
        <p:blipFill>
          <a:blip r:embed="rId5"/>
          <a:srcRect l="7143" t="15178" r="32857" b="7143"/>
          <a:stretch>
            <a:fillRect/>
          </a:stretch>
        </p:blipFill>
        <p:spPr bwMode="auto">
          <a:xfrm>
            <a:off x="214282" y="3500438"/>
            <a:ext cx="2000264" cy="2071702"/>
          </a:xfrm>
          <a:prstGeom prst="rect">
            <a:avLst/>
          </a:prstGeom>
          <a:noFill/>
          <a:ln w="9525">
            <a:noFill/>
            <a:miter lim="800000"/>
            <a:headEnd/>
            <a:tailEnd/>
          </a:ln>
          <a:effectLst/>
        </p:spPr>
      </p:pic>
      <p:pic>
        <p:nvPicPr>
          <p:cNvPr id="10247" name="Picture 7"/>
          <p:cNvPicPr>
            <a:picLocks noChangeAspect="1" noChangeArrowheads="1"/>
          </p:cNvPicPr>
          <p:nvPr/>
        </p:nvPicPr>
        <p:blipFill>
          <a:blip r:embed="rId6"/>
          <a:srcRect/>
          <a:stretch>
            <a:fillRect/>
          </a:stretch>
        </p:blipFill>
        <p:spPr bwMode="auto">
          <a:xfrm>
            <a:off x="5214942" y="3857628"/>
            <a:ext cx="3529366" cy="2357453"/>
          </a:xfrm>
          <a:prstGeom prst="rect">
            <a:avLst/>
          </a:prstGeom>
          <a:noFill/>
          <a:ln w="9525">
            <a:noFill/>
            <a:miter lim="800000"/>
            <a:headEnd/>
            <a:tailEnd/>
          </a:ln>
          <a:effectLst/>
        </p:spPr>
      </p:pic>
      <p:sp>
        <p:nvSpPr>
          <p:cNvPr id="9" name="pole tekstowe 8"/>
          <p:cNvSpPr txBox="1"/>
          <p:nvPr/>
        </p:nvSpPr>
        <p:spPr>
          <a:xfrm>
            <a:off x="5500694" y="5500702"/>
            <a:ext cx="2786082" cy="646331"/>
          </a:xfrm>
          <a:prstGeom prst="rect">
            <a:avLst/>
          </a:prstGeom>
          <a:noFill/>
        </p:spPr>
        <p:txBody>
          <a:bodyPr wrap="square" rtlCol="0">
            <a:spAutoFit/>
          </a:bodyPr>
          <a:lstStyle/>
          <a:p>
            <a:pPr algn="ctr"/>
            <a:r>
              <a:rPr lang="pl-PL" b="1" dirty="0" smtClean="0">
                <a:solidFill>
                  <a:schemeClr val="bg1"/>
                </a:solidFill>
              </a:rPr>
              <a:t>Puk, </a:t>
            </a:r>
            <a:r>
              <a:rPr lang="pl-PL" b="1" dirty="0" err="1" smtClean="0">
                <a:solidFill>
                  <a:schemeClr val="bg1"/>
                </a:solidFill>
              </a:rPr>
              <a:t>Puk</a:t>
            </a:r>
            <a:r>
              <a:rPr lang="pl-PL" b="1" dirty="0" smtClean="0">
                <a:solidFill>
                  <a:schemeClr val="bg1"/>
                </a:solidFill>
              </a:rPr>
              <a:t> … Kto tam? </a:t>
            </a:r>
          </a:p>
          <a:p>
            <a:pPr algn="ctr"/>
            <a:r>
              <a:rPr lang="pl-PL" b="1" dirty="0" err="1" smtClean="0">
                <a:solidFill>
                  <a:schemeClr val="bg1"/>
                </a:solidFill>
              </a:rPr>
              <a:t>Głodzilla</a:t>
            </a:r>
            <a:r>
              <a:rPr lang="pl-PL" b="1" dirty="0" smtClean="0">
                <a:solidFill>
                  <a:schemeClr val="bg1"/>
                </a:solidFill>
              </a:rPr>
              <a:t>!!</a:t>
            </a:r>
            <a:endParaRPr lang="pl-PL" b="1" dirty="0">
              <a:solidFill>
                <a:schemeClr val="bg1"/>
              </a:solidFill>
            </a:endParaRPr>
          </a:p>
        </p:txBody>
      </p:sp>
      <p:pic>
        <p:nvPicPr>
          <p:cNvPr id="10248" name="Picture 8"/>
          <p:cNvPicPr>
            <a:picLocks noChangeAspect="1" noChangeArrowheads="1"/>
          </p:cNvPicPr>
          <p:nvPr/>
        </p:nvPicPr>
        <p:blipFill>
          <a:blip r:embed="rId7"/>
          <a:srcRect/>
          <a:stretch>
            <a:fillRect/>
          </a:stretch>
        </p:blipFill>
        <p:spPr bwMode="auto">
          <a:xfrm>
            <a:off x="2500298" y="3786190"/>
            <a:ext cx="2476506" cy="1857380"/>
          </a:xfrm>
          <a:prstGeom prst="rect">
            <a:avLst/>
          </a:prstGeom>
          <a:noFill/>
          <a:ln w="9525">
            <a:noFill/>
            <a:miter lim="800000"/>
            <a:headEnd/>
            <a:tailEnd/>
          </a:ln>
          <a:effectLst/>
        </p:spPr>
      </p:pic>
      <p:sp>
        <p:nvSpPr>
          <p:cNvPr id="12" name="pole tekstowe 11"/>
          <p:cNvSpPr txBox="1"/>
          <p:nvPr/>
        </p:nvSpPr>
        <p:spPr>
          <a:xfrm>
            <a:off x="2500298" y="5572140"/>
            <a:ext cx="2428892" cy="646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l-PL" b="1" dirty="0" smtClean="0"/>
              <a:t>Red </a:t>
            </a:r>
            <a:r>
              <a:rPr lang="pl-PL" b="1" dirty="0" err="1" smtClean="0"/>
              <a:t>bull</a:t>
            </a:r>
            <a:r>
              <a:rPr lang="pl-PL" b="1" dirty="0" smtClean="0"/>
              <a:t> doda Ci skrzydeł….</a:t>
            </a:r>
            <a:endParaRPr lang="pl-PL"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ole tekstowe 8"/>
          <p:cNvSpPr txBox="1"/>
          <p:nvPr/>
        </p:nvSpPr>
        <p:spPr>
          <a:xfrm>
            <a:off x="6357950" y="1571612"/>
            <a:ext cx="2571768"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pl-PL" dirty="0" smtClean="0"/>
          </a:p>
          <a:p>
            <a:endParaRPr lang="pl-PL" dirty="0" smtClean="0"/>
          </a:p>
          <a:p>
            <a:endParaRPr lang="pl-PL" dirty="0" smtClean="0"/>
          </a:p>
          <a:p>
            <a:r>
              <a:rPr lang="pl-PL" b="1" dirty="0" smtClean="0"/>
              <a:t>Zgadnij </a:t>
            </a:r>
          </a:p>
          <a:p>
            <a:r>
              <a:rPr lang="pl-PL" b="1" dirty="0" smtClean="0"/>
              <a:t>kotku co </a:t>
            </a:r>
          </a:p>
          <a:p>
            <a:r>
              <a:rPr lang="pl-PL" b="1" dirty="0" smtClean="0"/>
              <a:t>mam w </a:t>
            </a:r>
          </a:p>
          <a:p>
            <a:r>
              <a:rPr lang="pl-PL" b="1" dirty="0" smtClean="0"/>
              <a:t>Środku?</a:t>
            </a:r>
            <a:endParaRPr lang="pl-PL" b="1" dirty="0"/>
          </a:p>
        </p:txBody>
      </p:sp>
      <p:pic>
        <p:nvPicPr>
          <p:cNvPr id="11266" name="Picture 2"/>
          <p:cNvPicPr>
            <a:picLocks noChangeAspect="1" noChangeArrowheads="1"/>
          </p:cNvPicPr>
          <p:nvPr/>
        </p:nvPicPr>
        <p:blipFill>
          <a:blip r:embed="rId2"/>
          <a:srcRect l="9575" t="6383" r="9042" b="6382"/>
          <a:stretch>
            <a:fillRect/>
          </a:stretch>
        </p:blipFill>
        <p:spPr bwMode="auto">
          <a:xfrm>
            <a:off x="214282" y="285728"/>
            <a:ext cx="3376752" cy="2714644"/>
          </a:xfrm>
          <a:prstGeom prst="rect">
            <a:avLst/>
          </a:prstGeom>
          <a:noFill/>
          <a:ln w="9525">
            <a:noFill/>
            <a:miter lim="800000"/>
            <a:headEnd/>
            <a:tailEnd/>
          </a:ln>
          <a:effectLst/>
        </p:spPr>
      </p:pic>
      <p:sp>
        <p:nvSpPr>
          <p:cNvPr id="6" name="pole tekstowe 5"/>
          <p:cNvSpPr txBox="1"/>
          <p:nvPr/>
        </p:nvSpPr>
        <p:spPr>
          <a:xfrm>
            <a:off x="4000496" y="285728"/>
            <a:ext cx="2143140"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pl-PL" dirty="0" smtClean="0"/>
          </a:p>
          <a:p>
            <a:pPr algn="ctr"/>
            <a:r>
              <a:rPr lang="pl-PL" b="1" dirty="0" smtClean="0"/>
              <a:t>Zawsze jest pora na lody</a:t>
            </a:r>
          </a:p>
          <a:p>
            <a:pPr algn="ctr"/>
            <a:endParaRPr lang="pl-PL" dirty="0" smtClean="0"/>
          </a:p>
          <a:p>
            <a:pPr algn="ctr"/>
            <a:endParaRPr lang="pl-PL" dirty="0" smtClean="0"/>
          </a:p>
          <a:p>
            <a:pPr algn="ctr"/>
            <a:endParaRPr lang="pl-PL" dirty="0" smtClean="0"/>
          </a:p>
          <a:p>
            <a:pPr algn="ctr"/>
            <a:endParaRPr lang="pl-PL" dirty="0" smtClean="0"/>
          </a:p>
          <a:p>
            <a:pPr algn="ctr"/>
            <a:endParaRPr lang="pl-PL" dirty="0"/>
          </a:p>
        </p:txBody>
      </p:sp>
      <p:pic>
        <p:nvPicPr>
          <p:cNvPr id="11267" name="Picture 3"/>
          <p:cNvPicPr>
            <a:picLocks noChangeAspect="1" noChangeArrowheads="1"/>
          </p:cNvPicPr>
          <p:nvPr/>
        </p:nvPicPr>
        <p:blipFill>
          <a:blip r:embed="rId3"/>
          <a:srcRect/>
          <a:stretch>
            <a:fillRect/>
          </a:stretch>
        </p:blipFill>
        <p:spPr bwMode="auto">
          <a:xfrm>
            <a:off x="4143372" y="1214422"/>
            <a:ext cx="1811927" cy="1328747"/>
          </a:xfrm>
          <a:prstGeom prst="rect">
            <a:avLst/>
          </a:prstGeom>
          <a:noFill/>
          <a:ln w="9525">
            <a:noFill/>
            <a:miter lim="800000"/>
            <a:headEnd/>
            <a:tailEnd/>
          </a:ln>
          <a:effectLst/>
        </p:spPr>
      </p:pic>
      <p:pic>
        <p:nvPicPr>
          <p:cNvPr id="1026" name="Picture 2"/>
          <p:cNvPicPr>
            <a:picLocks noChangeAspect="1" noChangeArrowheads="1"/>
          </p:cNvPicPr>
          <p:nvPr/>
        </p:nvPicPr>
        <p:blipFill>
          <a:blip r:embed="rId4"/>
          <a:srcRect/>
          <a:stretch>
            <a:fillRect/>
          </a:stretch>
        </p:blipFill>
        <p:spPr bwMode="auto">
          <a:xfrm>
            <a:off x="500034" y="3714752"/>
            <a:ext cx="4357718" cy="2192649"/>
          </a:xfrm>
          <a:prstGeom prst="rect">
            <a:avLst/>
          </a:prstGeom>
          <a:noFill/>
          <a:ln w="9525">
            <a:noFill/>
            <a:miter lim="800000"/>
            <a:headEnd/>
            <a:tailEnd/>
          </a:ln>
          <a:effectLst/>
        </p:spPr>
      </p:pic>
      <p:sp>
        <p:nvSpPr>
          <p:cNvPr id="8" name="Prostokąt 7"/>
          <p:cNvSpPr/>
          <p:nvPr/>
        </p:nvSpPr>
        <p:spPr>
          <a:xfrm>
            <a:off x="3571868" y="3786190"/>
            <a:ext cx="1143008" cy="857256"/>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pl-PL"/>
          </a:p>
        </p:txBody>
      </p:sp>
      <p:pic>
        <p:nvPicPr>
          <p:cNvPr id="1027" name="Picture 3"/>
          <p:cNvPicPr>
            <a:picLocks noChangeAspect="1" noChangeArrowheads="1"/>
          </p:cNvPicPr>
          <p:nvPr/>
        </p:nvPicPr>
        <p:blipFill>
          <a:blip r:embed="rId5"/>
          <a:srcRect/>
          <a:stretch>
            <a:fillRect/>
          </a:stretch>
        </p:blipFill>
        <p:spPr bwMode="auto">
          <a:xfrm>
            <a:off x="7500958" y="1643050"/>
            <a:ext cx="1347268" cy="1833560"/>
          </a:xfrm>
          <a:prstGeom prst="rect">
            <a:avLst/>
          </a:prstGeom>
          <a:noFill/>
          <a:ln w="9525">
            <a:noFill/>
            <a:miter lim="800000"/>
            <a:headEnd/>
            <a:tailEnd/>
          </a:ln>
          <a:effectLst/>
        </p:spPr>
      </p:pic>
      <p:pic>
        <p:nvPicPr>
          <p:cNvPr id="1028" name="Picture 4"/>
          <p:cNvPicPr>
            <a:picLocks noChangeAspect="1" noChangeArrowheads="1"/>
          </p:cNvPicPr>
          <p:nvPr/>
        </p:nvPicPr>
        <p:blipFill>
          <a:blip r:embed="rId6"/>
          <a:srcRect l="11000" t="42038" r="8000" b="19745"/>
          <a:stretch>
            <a:fillRect/>
          </a:stretch>
        </p:blipFill>
        <p:spPr bwMode="auto">
          <a:xfrm>
            <a:off x="5000628" y="3929066"/>
            <a:ext cx="3857652" cy="1714512"/>
          </a:xfrm>
          <a:prstGeom prst="rect">
            <a:avLst/>
          </a:prstGeom>
          <a:noFill/>
          <a:ln w="9525">
            <a:noFill/>
            <a:miter lim="800000"/>
            <a:headEnd/>
            <a:tailEnd/>
          </a:ln>
          <a:effectLst/>
        </p:spPr>
      </p:pic>
      <p:sp>
        <p:nvSpPr>
          <p:cNvPr id="12" name="pole tekstowe 11"/>
          <p:cNvSpPr txBox="1"/>
          <p:nvPr/>
        </p:nvSpPr>
        <p:spPr>
          <a:xfrm>
            <a:off x="4929190" y="5286388"/>
            <a:ext cx="4000528" cy="369332"/>
          </a:xfrm>
          <a:prstGeom prst="rect">
            <a:avLst/>
          </a:prstGeom>
          <a:noFill/>
        </p:spPr>
        <p:txBody>
          <a:bodyPr wrap="square" rtlCol="0">
            <a:spAutoFit/>
          </a:bodyPr>
          <a:lstStyle/>
          <a:p>
            <a:r>
              <a:rPr lang="pl-PL" b="1" dirty="0" smtClean="0"/>
              <a:t>Po ilu kostkach się uśmiechniesz?</a:t>
            </a:r>
            <a:endParaRPr lang="pl-PL"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214282" y="1357298"/>
            <a:ext cx="8472518" cy="4649993"/>
          </a:xfrm>
        </p:spPr>
        <p:txBody>
          <a:bodyPr>
            <a:normAutofit/>
          </a:bodyPr>
          <a:lstStyle/>
          <a:p>
            <a:pPr>
              <a:buNone/>
            </a:pPr>
            <a:r>
              <a:rPr lang="pl-PL" dirty="0" smtClean="0"/>
              <a:t>	Copywriter (z ang.) to inaczej autor tekstów reklamowych. Copywriter nazywany też bywa po francusku </a:t>
            </a:r>
            <a:r>
              <a:rPr lang="pl-PL" dirty="0" err="1" smtClean="0"/>
              <a:t>concepteur-redacteur</a:t>
            </a:r>
            <a:r>
              <a:rPr lang="pl-PL" dirty="0" smtClean="0"/>
              <a:t>, czyli twórcą-redaktorem. W Polsce funkcjonuje angielskie słowo „copywriter” i brakuje odpowiednika, a próby spolszczenia nie dały słowa, które przyjęłoby się w agencjach reklamowych.</a:t>
            </a:r>
            <a:endParaRPr lang="pl-PL" dirty="0"/>
          </a:p>
        </p:txBody>
      </p:sp>
      <p:sp>
        <p:nvSpPr>
          <p:cNvPr id="3" name="Tytuł 2"/>
          <p:cNvSpPr>
            <a:spLocks noGrp="1"/>
          </p:cNvSpPr>
          <p:nvPr>
            <p:ph type="title"/>
          </p:nvPr>
        </p:nvSpPr>
        <p:spPr>
          <a:xfrm>
            <a:off x="457200" y="274638"/>
            <a:ext cx="8229600" cy="868346"/>
          </a:xfrm>
        </p:spPr>
        <p:txBody>
          <a:bodyPr/>
          <a:lstStyle/>
          <a:p>
            <a:pPr algn="ctr"/>
            <a:r>
              <a:rPr lang="pl-PL" dirty="0" smtClean="0"/>
              <a:t>Copywriter – co to znaczy?</a:t>
            </a:r>
            <a:endParaRPr lang="pl-PL" dirty="0"/>
          </a:p>
        </p:txBody>
      </p:sp>
      <p:pic>
        <p:nvPicPr>
          <p:cNvPr id="1026" name="Picture 2"/>
          <p:cNvPicPr>
            <a:picLocks noChangeAspect="1" noChangeArrowheads="1"/>
          </p:cNvPicPr>
          <p:nvPr/>
        </p:nvPicPr>
        <p:blipFill>
          <a:blip r:embed="rId2"/>
          <a:srcRect l="13182" t="8408" r="17273" b="23166"/>
          <a:stretch>
            <a:fillRect/>
          </a:stretch>
        </p:blipFill>
        <p:spPr bwMode="auto">
          <a:xfrm>
            <a:off x="5000628" y="4286256"/>
            <a:ext cx="2786082" cy="23574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428596" y="285728"/>
            <a:ext cx="8229600" cy="5214974"/>
          </a:xfrm>
        </p:spPr>
        <p:txBody>
          <a:bodyPr>
            <a:noAutofit/>
          </a:bodyPr>
          <a:lstStyle/>
          <a:p>
            <a:pPr algn="ctr"/>
            <a:r>
              <a:rPr lang="pl-PL" sz="6600" dirty="0" err="1" smtClean="0"/>
              <a:t>Copywritng</a:t>
            </a:r>
            <a:r>
              <a:rPr lang="pl-PL" sz="6600" dirty="0" smtClean="0"/>
              <a:t> jest więcej niż pracą, to styl życia :)</a:t>
            </a:r>
            <a:endParaRPr lang="pl-PL" sz="6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85720" y="1857364"/>
            <a:ext cx="5500726" cy="4143428"/>
          </a:xfrm>
        </p:spPr>
        <p:txBody>
          <a:bodyPr>
            <a:normAutofit/>
          </a:bodyPr>
          <a:lstStyle/>
          <a:p>
            <a:pPr>
              <a:buNone/>
            </a:pPr>
            <a:r>
              <a:rPr lang="pl-PL" dirty="0" smtClean="0"/>
              <a:t>	</a:t>
            </a:r>
            <a:r>
              <a:rPr lang="pl-PL" sz="2400" dirty="0" smtClean="0"/>
              <a:t>Copywriter to autor tekstów i sloganów reklamowych. Pracuje on praktycznie we wszystkich etapach tworzenia reklamy. To on najczęściej wymyśla pomysł na reklamę. Tworzy koncepcję i jej ostateczny tekst. W niektórych przypadkach proponuje nawet sposób reklamowania. </a:t>
            </a:r>
          </a:p>
          <a:p>
            <a:pPr>
              <a:buNone/>
            </a:pPr>
            <a:endParaRPr lang="pl-PL" sz="2500" dirty="0"/>
          </a:p>
        </p:txBody>
      </p:sp>
      <p:sp>
        <p:nvSpPr>
          <p:cNvPr id="2" name="Tytuł 1"/>
          <p:cNvSpPr>
            <a:spLocks noGrp="1"/>
          </p:cNvSpPr>
          <p:nvPr>
            <p:ph type="title"/>
          </p:nvPr>
        </p:nvSpPr>
        <p:spPr>
          <a:xfrm>
            <a:off x="0" y="428604"/>
            <a:ext cx="8072462" cy="1000132"/>
          </a:xfrm>
        </p:spPr>
        <p:txBody>
          <a:bodyPr>
            <a:normAutofit fontScale="90000"/>
          </a:bodyPr>
          <a:lstStyle/>
          <a:p>
            <a:pPr algn="ctr"/>
            <a:r>
              <a:rPr lang="pl-PL" dirty="0" smtClean="0"/>
              <a:t>Czym zajmuje się </a:t>
            </a:r>
            <a:br>
              <a:rPr lang="pl-PL" dirty="0" smtClean="0"/>
            </a:br>
            <a:r>
              <a:rPr lang="pl-PL" dirty="0" smtClean="0"/>
              <a:t>copywriter?</a:t>
            </a:r>
            <a:endParaRPr lang="pl-PL" dirty="0"/>
          </a:p>
        </p:txBody>
      </p:sp>
      <p:pic>
        <p:nvPicPr>
          <p:cNvPr id="1026" name="Picture 2"/>
          <p:cNvPicPr>
            <a:picLocks noChangeAspect="1" noChangeArrowheads="1"/>
          </p:cNvPicPr>
          <p:nvPr/>
        </p:nvPicPr>
        <p:blipFill>
          <a:blip r:embed="rId2"/>
          <a:srcRect l="17579" t="15318" r="24063" b="10982"/>
          <a:stretch>
            <a:fillRect/>
          </a:stretch>
        </p:blipFill>
        <p:spPr bwMode="auto">
          <a:xfrm>
            <a:off x="6500826" y="357166"/>
            <a:ext cx="2275510" cy="2865458"/>
          </a:xfrm>
          <a:prstGeom prst="rect">
            <a:avLst/>
          </a:prstGeom>
          <a:noFill/>
          <a:ln w="9525">
            <a:noFill/>
            <a:miter lim="800000"/>
            <a:headEnd/>
            <a:tailEnd/>
          </a:ln>
          <a:effectLst/>
        </p:spPr>
      </p:pic>
      <p:pic>
        <p:nvPicPr>
          <p:cNvPr id="6" name="Obraz 5" descr="copywriting.jpg"/>
          <p:cNvPicPr>
            <a:picLocks noChangeAspect="1"/>
          </p:cNvPicPr>
          <p:nvPr/>
        </p:nvPicPr>
        <p:blipFill>
          <a:blip r:embed="rId3"/>
          <a:srcRect l="12088" r="4395"/>
          <a:stretch>
            <a:fillRect/>
          </a:stretch>
        </p:blipFill>
        <p:spPr>
          <a:xfrm>
            <a:off x="5929322" y="3286124"/>
            <a:ext cx="3062679" cy="314324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28596" y="428604"/>
            <a:ext cx="8001056" cy="5935877"/>
          </a:xfrm>
        </p:spPr>
        <p:txBody>
          <a:bodyPr>
            <a:normAutofit/>
          </a:bodyPr>
          <a:lstStyle/>
          <a:p>
            <a:pPr>
              <a:buNone/>
            </a:pPr>
            <a:r>
              <a:rPr lang="pl-PL" dirty="0" smtClean="0"/>
              <a:t>	Copywriter tworzy główną myśl reklamy - hasło reklamowe, wiersz, piosenkę lub scenariusz filmu reklamowego, czyli nadaje kształt językowy pewnemu pomysłowi. Warto pamiętać, że hasło nie może pasować do produktu żadnej innej firmy. </a:t>
            </a:r>
            <a:endParaRPr lang="pl-PL" dirty="0"/>
          </a:p>
        </p:txBody>
      </p:sp>
      <p:pic>
        <p:nvPicPr>
          <p:cNvPr id="3" name="Obraz 2" descr="19825_facek-krzeslo.jpg"/>
          <p:cNvPicPr>
            <a:picLocks noChangeAspect="1"/>
          </p:cNvPicPr>
          <p:nvPr/>
        </p:nvPicPr>
        <p:blipFill>
          <a:blip r:embed="rId2"/>
          <a:stretch>
            <a:fillRect/>
          </a:stretch>
        </p:blipFill>
        <p:spPr>
          <a:xfrm rot="864753">
            <a:off x="875671" y="3918626"/>
            <a:ext cx="3071834" cy="2258701"/>
          </a:xfrm>
          <a:prstGeom prst="rect">
            <a:avLst/>
          </a:prstGeom>
        </p:spPr>
      </p:pic>
      <p:pic>
        <p:nvPicPr>
          <p:cNvPr id="2050" name="Picture 2"/>
          <p:cNvPicPr>
            <a:picLocks noChangeAspect="1" noChangeArrowheads="1"/>
          </p:cNvPicPr>
          <p:nvPr/>
        </p:nvPicPr>
        <p:blipFill>
          <a:blip r:embed="rId3"/>
          <a:srcRect/>
          <a:stretch>
            <a:fillRect/>
          </a:stretch>
        </p:blipFill>
        <p:spPr bwMode="auto">
          <a:xfrm>
            <a:off x="4929190" y="3000372"/>
            <a:ext cx="3305175" cy="32956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214282" y="285728"/>
            <a:ext cx="8229600" cy="5793001"/>
          </a:xfrm>
        </p:spPr>
        <p:txBody>
          <a:bodyPr/>
          <a:lstStyle/>
          <a:p>
            <a:pPr>
              <a:buNone/>
            </a:pPr>
            <a:r>
              <a:rPr lang="pl-PL" dirty="0" smtClean="0"/>
              <a:t>	Copywriter ma opinię zależną od funkcji.  Jeśli jest tylko tekściarzem, czyli osobą, która odpowiada jedynie za teksty reklam, jego status jest zdecydowanie niższy. Jeśli jest zarazem dyrektorem kreatywnym, jego pozycja urasta do rangi ośrodka dowodzenia,                  ponieważ to od niego zależy                     kształt produktu.</a:t>
            </a:r>
            <a:endParaRPr lang="pl-PL" dirty="0"/>
          </a:p>
        </p:txBody>
      </p:sp>
      <p:pic>
        <p:nvPicPr>
          <p:cNvPr id="4098" name="Picture 2"/>
          <p:cNvPicPr>
            <a:picLocks noChangeAspect="1" noChangeArrowheads="1"/>
          </p:cNvPicPr>
          <p:nvPr/>
        </p:nvPicPr>
        <p:blipFill>
          <a:blip r:embed="rId2"/>
          <a:srcRect t="14155"/>
          <a:stretch>
            <a:fillRect/>
          </a:stretch>
        </p:blipFill>
        <p:spPr bwMode="auto">
          <a:xfrm>
            <a:off x="4857752" y="3286124"/>
            <a:ext cx="3214710" cy="322682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 y="500042"/>
            <a:ext cx="8229600" cy="5507249"/>
          </a:xfrm>
        </p:spPr>
        <p:txBody>
          <a:bodyPr/>
          <a:lstStyle/>
          <a:p>
            <a:pPr>
              <a:buNone/>
            </a:pPr>
            <a:r>
              <a:rPr lang="pl-PL" dirty="0" smtClean="0"/>
              <a:t>  Większość copywriterów w Polsce traktuje to zajęcie jako dorywcze - na co dzień pracują w innych zawodach: publikują, są aktorami.</a:t>
            </a:r>
          </a:p>
          <a:p>
            <a:pPr>
              <a:buNone/>
            </a:pPr>
            <a:r>
              <a:rPr lang="pl-PL" dirty="0" smtClean="0"/>
              <a:t>	I choć wydaje się, że to praca za biurkiem, często wykonuje się ją w terenie - szczególnie w celu zrobienia filmu.</a:t>
            </a:r>
          </a:p>
          <a:p>
            <a:endParaRPr lang="pl-PL" dirty="0"/>
          </a:p>
        </p:txBody>
      </p:sp>
      <p:pic>
        <p:nvPicPr>
          <p:cNvPr id="4" name="Obraz 3" descr="copywriter-multiple-personality.jpg"/>
          <p:cNvPicPr>
            <a:picLocks noChangeAspect="1"/>
          </p:cNvPicPr>
          <p:nvPr/>
        </p:nvPicPr>
        <p:blipFill>
          <a:blip r:embed="rId2"/>
          <a:stretch>
            <a:fillRect/>
          </a:stretch>
        </p:blipFill>
        <p:spPr>
          <a:xfrm>
            <a:off x="4214810" y="3286124"/>
            <a:ext cx="4019550" cy="2705100"/>
          </a:xfrm>
          <a:prstGeom prst="rect">
            <a:avLst/>
          </a:prstGeom>
        </p:spPr>
      </p:pic>
      <p:pic>
        <p:nvPicPr>
          <p:cNvPr id="5" name="Picture 2"/>
          <p:cNvPicPr>
            <a:picLocks noChangeAspect="1" noChangeArrowheads="1"/>
          </p:cNvPicPr>
          <p:nvPr/>
        </p:nvPicPr>
        <p:blipFill>
          <a:blip r:embed="rId3"/>
          <a:srcRect l="2906" r="3009"/>
          <a:stretch>
            <a:fillRect/>
          </a:stretch>
        </p:blipFill>
        <p:spPr bwMode="auto">
          <a:xfrm rot="618075">
            <a:off x="724386" y="3252576"/>
            <a:ext cx="3071834" cy="27860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357158" y="1000108"/>
            <a:ext cx="8229600" cy="1000132"/>
          </a:xfrm>
        </p:spPr>
        <p:txBody>
          <a:bodyPr>
            <a:normAutofit/>
          </a:bodyPr>
          <a:lstStyle/>
          <a:p>
            <a:pPr algn="ctr">
              <a:buNone/>
            </a:pPr>
            <a:r>
              <a:rPr lang="pl-PL" sz="4800" dirty="0" smtClean="0"/>
              <a:t>Teraz coś na wesoło…</a:t>
            </a:r>
            <a:endParaRPr lang="pl-PL" sz="4800" dirty="0"/>
          </a:p>
        </p:txBody>
      </p:sp>
      <p:sp>
        <p:nvSpPr>
          <p:cNvPr id="3" name="Tytuł 2"/>
          <p:cNvSpPr>
            <a:spLocks noGrp="1"/>
          </p:cNvSpPr>
          <p:nvPr>
            <p:ph type="title"/>
          </p:nvPr>
        </p:nvSpPr>
        <p:spPr>
          <a:xfrm>
            <a:off x="428596" y="2928934"/>
            <a:ext cx="8143932" cy="3011486"/>
          </a:xfrm>
        </p:spPr>
        <p:txBody>
          <a:bodyPr>
            <a:normAutofit fontScale="90000"/>
          </a:bodyPr>
          <a:lstStyle/>
          <a:p>
            <a:pPr algn="ctr"/>
            <a:r>
              <a:rPr lang="pl-PL" sz="6000" dirty="0" smtClean="0"/>
              <a:t>Scenka pt. : Jak wygląda praca copywritera?</a:t>
            </a:r>
            <a:br>
              <a:rPr lang="pl-PL" sz="6000" dirty="0" smtClean="0"/>
            </a:br>
            <a:endParaRPr lang="pl-PL" sz="6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0" y="1928803"/>
            <a:ext cx="8586758" cy="4143403"/>
          </a:xfrm>
        </p:spPr>
        <p:txBody>
          <a:bodyPr>
            <a:normAutofit fontScale="92500" lnSpcReduction="20000"/>
          </a:bodyPr>
          <a:lstStyle/>
          <a:p>
            <a:pPr>
              <a:buNone/>
            </a:pPr>
            <a:r>
              <a:rPr lang="pl-PL" dirty="0" smtClean="0"/>
              <a:t>	Zawód copywritera narodził                                         się wraz z pojawieniem się                                 profesjonalnej reklamy w XX w. Jego praca - poza tym, że korzysta on obecnie z mediów elektronicznych - nie zmieniła się aż tak bardzo. W każdym razie nie zmieniła się od lat 50., kiedy to w nowojorskiej agencji zapoczątkowano nowy styl pracy copywritera oraz grafika. Chodziło o pracę nad konceptem, który wymyślali oni wspólnie; potem, po jego wstępnej obróbce, każdy przystępował do szlifowania swojej "działki": grafik - strony wizualnej, copywriter - strony słownej.</a:t>
            </a:r>
          </a:p>
        </p:txBody>
      </p:sp>
      <p:sp>
        <p:nvSpPr>
          <p:cNvPr id="3" name="Tytuł 2"/>
          <p:cNvSpPr>
            <a:spLocks noGrp="1"/>
          </p:cNvSpPr>
          <p:nvPr>
            <p:ph type="title"/>
          </p:nvPr>
        </p:nvSpPr>
        <p:spPr>
          <a:xfrm>
            <a:off x="0" y="428604"/>
            <a:ext cx="5000660" cy="1214446"/>
          </a:xfrm>
        </p:spPr>
        <p:txBody>
          <a:bodyPr>
            <a:normAutofit/>
          </a:bodyPr>
          <a:lstStyle/>
          <a:p>
            <a:pPr algn="ctr"/>
            <a:r>
              <a:rPr lang="pl-PL" dirty="0" smtClean="0"/>
              <a:t>Dawniej i dziś</a:t>
            </a:r>
            <a:endParaRPr lang="pl-PL" dirty="0"/>
          </a:p>
        </p:txBody>
      </p:sp>
      <p:pic>
        <p:nvPicPr>
          <p:cNvPr id="5122" name="Picture 2"/>
          <p:cNvPicPr>
            <a:picLocks noChangeAspect="1" noChangeArrowheads="1"/>
          </p:cNvPicPr>
          <p:nvPr/>
        </p:nvPicPr>
        <p:blipFill>
          <a:blip r:embed="rId2"/>
          <a:srcRect/>
          <a:stretch>
            <a:fillRect/>
          </a:stretch>
        </p:blipFill>
        <p:spPr bwMode="auto">
          <a:xfrm>
            <a:off x="4929190" y="214290"/>
            <a:ext cx="3857652" cy="230656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214282" y="1285860"/>
            <a:ext cx="8186766" cy="4454525"/>
          </a:xfrm>
        </p:spPr>
        <p:txBody>
          <a:bodyPr>
            <a:normAutofit/>
          </a:bodyPr>
          <a:lstStyle/>
          <a:p>
            <a:pPr>
              <a:buNone/>
            </a:pPr>
            <a:r>
              <a:rPr lang="pl-PL" dirty="0" smtClean="0"/>
              <a:t>	Z pewnością przydać się tu może ukończenie jednej ze szkół wyższych, które proponują wykształcenie w zakresie reklamy. Jednak tego zawodu trzeba się nauczyć samemu oraz praktykując u mistrzów, a ściślej w agencjach reklamowych. </a:t>
            </a:r>
            <a:endParaRPr lang="pl-PL" dirty="0"/>
          </a:p>
        </p:txBody>
      </p:sp>
      <p:sp>
        <p:nvSpPr>
          <p:cNvPr id="3" name="Tytuł 2"/>
          <p:cNvSpPr>
            <a:spLocks noGrp="1"/>
          </p:cNvSpPr>
          <p:nvPr>
            <p:ph type="title"/>
          </p:nvPr>
        </p:nvSpPr>
        <p:spPr>
          <a:xfrm>
            <a:off x="500034" y="142852"/>
            <a:ext cx="8229600" cy="1143000"/>
          </a:xfrm>
        </p:spPr>
        <p:txBody>
          <a:bodyPr>
            <a:normAutofit/>
          </a:bodyPr>
          <a:lstStyle/>
          <a:p>
            <a:pPr algn="ctr"/>
            <a:r>
              <a:rPr lang="pl-PL" dirty="0" smtClean="0"/>
              <a:t>Jak zostać copywriterem?</a:t>
            </a:r>
            <a:endParaRPr lang="pl-PL" dirty="0"/>
          </a:p>
        </p:txBody>
      </p:sp>
      <p:pic>
        <p:nvPicPr>
          <p:cNvPr id="4" name="Obraz 3" descr="group_74176_1b4f3a_huge.jpg"/>
          <p:cNvPicPr>
            <a:picLocks noChangeAspect="1"/>
          </p:cNvPicPr>
          <p:nvPr/>
        </p:nvPicPr>
        <p:blipFill>
          <a:blip r:embed="rId2"/>
          <a:stretch>
            <a:fillRect/>
          </a:stretch>
        </p:blipFill>
        <p:spPr>
          <a:xfrm>
            <a:off x="5357819" y="4000504"/>
            <a:ext cx="2541810" cy="2345122"/>
          </a:xfrm>
          <a:prstGeom prst="rect">
            <a:avLst/>
          </a:prstGeom>
          <a:ln>
            <a:noFill/>
          </a:ln>
          <a:effectLst>
            <a:softEdge rad="112500"/>
          </a:effectLst>
        </p:spPr>
      </p:pic>
      <p:pic>
        <p:nvPicPr>
          <p:cNvPr id="1026" name="Picture 2"/>
          <p:cNvPicPr>
            <a:picLocks noChangeAspect="1" noChangeArrowheads="1"/>
          </p:cNvPicPr>
          <p:nvPr/>
        </p:nvPicPr>
        <p:blipFill>
          <a:blip r:embed="rId3"/>
          <a:srcRect l="15000" t="7500" r="9999" b="4999"/>
          <a:stretch>
            <a:fillRect/>
          </a:stretch>
        </p:blipFill>
        <p:spPr bwMode="auto">
          <a:xfrm rot="282485">
            <a:off x="1571604" y="3857628"/>
            <a:ext cx="2714644" cy="23753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ol">
  <a:themeElements>
    <a:clrScheme name="Wielkomiejski">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Hol">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Hol">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568</TotalTime>
  <Words>203</Words>
  <Application>Microsoft Office PowerPoint</Application>
  <PresentationFormat>Pokaz na ekranie (4:3)</PresentationFormat>
  <Paragraphs>48</Paragraphs>
  <Slides>20</Slides>
  <Notes>0</Notes>
  <HiddenSlides>0</HiddenSlides>
  <MMClips>0</MMClips>
  <ScaleCrop>false</ScaleCrop>
  <HeadingPairs>
    <vt:vector size="4" baseType="variant">
      <vt:variant>
        <vt:lpstr>Motyw</vt:lpstr>
      </vt:variant>
      <vt:variant>
        <vt:i4>1</vt:i4>
      </vt:variant>
      <vt:variant>
        <vt:lpstr>Tytuły slajdów</vt:lpstr>
      </vt:variant>
      <vt:variant>
        <vt:i4>20</vt:i4>
      </vt:variant>
    </vt:vector>
  </HeadingPairs>
  <TitlesOfParts>
    <vt:vector size="21" baseType="lpstr">
      <vt:lpstr>Hol</vt:lpstr>
      <vt:lpstr>Copywriter</vt:lpstr>
      <vt:lpstr>Copywriter – co to znaczy?</vt:lpstr>
      <vt:lpstr>Czym zajmuje się  copywriter?</vt:lpstr>
      <vt:lpstr>Slajd 4</vt:lpstr>
      <vt:lpstr>Slajd 5</vt:lpstr>
      <vt:lpstr>Slajd 6</vt:lpstr>
      <vt:lpstr>Scenka pt. : Jak wygląda praca copywritera? </vt:lpstr>
      <vt:lpstr>Dawniej i dziś</vt:lpstr>
      <vt:lpstr>Jak zostać copywriterem?</vt:lpstr>
      <vt:lpstr>Gdzie do pracy?</vt:lpstr>
      <vt:lpstr>Wymagania, które należy spełniać aby zdobyć takie stanowisko:</vt:lpstr>
      <vt:lpstr>Slajd 12</vt:lpstr>
      <vt:lpstr>Slajd 13</vt:lpstr>
      <vt:lpstr>Slajd 14</vt:lpstr>
      <vt:lpstr>Slajd 15</vt:lpstr>
      <vt:lpstr>Zarobki</vt:lpstr>
      <vt:lpstr>Najbardziej przyciągające uwagę teksty reklam: </vt:lpstr>
      <vt:lpstr>Slajd 18</vt:lpstr>
      <vt:lpstr>Slajd 19</vt:lpstr>
      <vt:lpstr>Copywritng jest więcej niż pracą, to styl życia :)</vt:lpstr>
    </vt:vector>
  </TitlesOfParts>
  <Company>private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Copywriter</dc:title>
  <dc:creator>Bolon</dc:creator>
  <cp:lastModifiedBy>Bolon</cp:lastModifiedBy>
  <cp:revision>50</cp:revision>
  <dcterms:created xsi:type="dcterms:W3CDTF">2011-11-07T15:42:31Z</dcterms:created>
  <dcterms:modified xsi:type="dcterms:W3CDTF">2011-11-27T17:28:35Z</dcterms:modified>
</cp:coreProperties>
</file>